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9" r:id="rId5"/>
    <p:sldId id="275" r:id="rId6"/>
    <p:sldId id="290" r:id="rId7"/>
    <p:sldId id="276" r:id="rId8"/>
    <p:sldId id="278" r:id="rId9"/>
    <p:sldId id="279" r:id="rId10"/>
    <p:sldId id="273" r:id="rId11"/>
    <p:sldId id="261" r:id="rId12"/>
    <p:sldId id="291" r:id="rId13"/>
    <p:sldId id="280" r:id="rId14"/>
    <p:sldId id="281" r:id="rId15"/>
    <p:sldId id="282" r:id="rId16"/>
    <p:sldId id="283" r:id="rId17"/>
    <p:sldId id="284" r:id="rId18"/>
    <p:sldId id="285" r:id="rId19"/>
    <p:sldId id="288" r:id="rId20"/>
    <p:sldId id="289" r:id="rId21"/>
    <p:sldId id="292" r:id="rId22"/>
    <p:sldId id="293" r:id="rId23"/>
    <p:sldId id="267"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2"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pPr/>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pPr/>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pPr/>
              <a:t>09/11/2017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pPr/>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danie@munstelcw.co.za"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za/documents/national-crime-prevention-strategy-summary" TargetMode="External"/><Relationship Id="rId2" Type="http://schemas.openxmlformats.org/officeDocument/2006/relationships/hyperlink" Target="http://lgict.org.za/document/local-government-turnaround-strategy-lgtas-2009" TargetMode="External"/><Relationship Id="rId1" Type="http://schemas.openxmlformats.org/officeDocument/2006/relationships/slideLayout" Target="../slideLayouts/slideLayout2.xml"/><Relationship Id="rId4" Type="http://schemas.openxmlformats.org/officeDocument/2006/relationships/hyperlink" Target="https://cer.org.za/virtual-library/policy/national-environmental-health-policy-201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1728191"/>
          </a:xfrm>
        </p:spPr>
        <p:txBody>
          <a:bodyPr>
            <a:normAutofit/>
          </a:bodyPr>
          <a:lstStyle/>
          <a:p>
            <a:r>
              <a:rPr lang="en-GB" sz="2800" b="1" dirty="0" smtClean="0">
                <a:latin typeface="Arial" pitchFamily="34" charset="0"/>
                <a:cs typeface="Arial" pitchFamily="34" charset="0"/>
              </a:rPr>
              <a:t>LAW ENFORCEMENT: PROMOTING OR IMPEDING LOCAL ECONOMIC DEVELOPMENT?</a:t>
            </a:r>
            <a:endParaRPr lang="en-GB" sz="2800" b="1" dirty="0">
              <a:latin typeface="Arial" pitchFamily="34" charset="0"/>
              <a:cs typeface="Arial" pitchFamily="34" charset="0"/>
            </a:endParaRPr>
          </a:p>
        </p:txBody>
      </p:sp>
      <p:sp>
        <p:nvSpPr>
          <p:cNvPr id="3" name="Subtitle 2"/>
          <p:cNvSpPr>
            <a:spLocks noGrp="1"/>
          </p:cNvSpPr>
          <p:nvPr>
            <p:ph type="subTitle" idx="1"/>
          </p:nvPr>
        </p:nvSpPr>
        <p:spPr>
          <a:xfrm>
            <a:off x="1371600" y="3140968"/>
            <a:ext cx="6400800" cy="1152128"/>
          </a:xfrm>
        </p:spPr>
        <p:txBody>
          <a:bodyPr>
            <a:normAutofit/>
          </a:bodyPr>
          <a:lstStyle/>
          <a:p>
            <a:r>
              <a:rPr lang="en-GB" sz="2400" b="1" dirty="0" smtClean="0">
                <a:latin typeface="Arial" pitchFamily="34" charset="0"/>
                <a:cs typeface="Arial" pitchFamily="34" charset="0"/>
              </a:rPr>
              <a:t>Presented by:</a:t>
            </a:r>
          </a:p>
          <a:p>
            <a:r>
              <a:rPr lang="en-GB" sz="2400" b="1" dirty="0" smtClean="0">
                <a:latin typeface="Arial" pitchFamily="34" charset="0"/>
                <a:cs typeface="Arial" pitchFamily="34" charset="0"/>
              </a:rPr>
              <a:t>Danie Nel</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5612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a:r>
              <a:rPr lang="en-ZA" dirty="0" smtClean="0"/>
              <a:t>Municipal perspective</a:t>
            </a:r>
            <a:endParaRPr lang="en-ZA" dirty="0"/>
          </a:p>
        </p:txBody>
      </p:sp>
      <p:sp>
        <p:nvSpPr>
          <p:cNvPr id="5" name="Content Placeholder 4"/>
          <p:cNvSpPr>
            <a:spLocks noGrp="1"/>
          </p:cNvSpPr>
          <p:nvPr>
            <p:ph idx="1"/>
          </p:nvPr>
        </p:nvSpPr>
        <p:spPr/>
        <p:txBody>
          <a:bodyPr/>
          <a:lstStyle/>
          <a:p>
            <a:r>
              <a:rPr lang="en-ZA" b="1" dirty="0" smtClean="0"/>
              <a:t>Local Government turnaround strategy:</a:t>
            </a:r>
          </a:p>
          <a:p>
            <a:pPr>
              <a:buNone/>
            </a:pPr>
            <a:endParaRPr lang="en-ZA" dirty="0" smtClean="0"/>
          </a:p>
          <a:p>
            <a:pPr algn="just">
              <a:buNone/>
            </a:pPr>
            <a:r>
              <a:rPr lang="en-ZA" i="1" dirty="0" smtClean="0"/>
              <a:t>      - Review all by-laws that are not contributing to development;</a:t>
            </a:r>
          </a:p>
          <a:p>
            <a:pPr marL="628650" indent="-628650" algn="just">
              <a:buNone/>
            </a:pPr>
            <a:r>
              <a:rPr lang="en-ZA" dirty="0" smtClean="0"/>
              <a:t>     </a:t>
            </a:r>
          </a:p>
          <a:p>
            <a:pPr marL="628650" indent="-628650" algn="just">
              <a:buNone/>
            </a:pPr>
            <a:r>
              <a:rPr lang="en-ZA" dirty="0" smtClean="0"/>
              <a:t>      - </a:t>
            </a:r>
            <a:r>
              <a:rPr lang="en-ZA" i="1" dirty="0" smtClean="0"/>
              <a:t>Qualified and skilled staff to be appointed to oversee the implementation of by-laws;</a:t>
            </a:r>
          </a:p>
          <a:p>
            <a:endParaRPr lang="en-Z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WHY DO MUNICIPALITIES LEGISLATE?</a:t>
            </a:r>
            <a:endParaRPr lang="en-ZA" sz="3200" b="1" dirty="0"/>
          </a:p>
        </p:txBody>
      </p:sp>
      <p:sp>
        <p:nvSpPr>
          <p:cNvPr id="3" name="Content Placeholder 2"/>
          <p:cNvSpPr>
            <a:spLocks noGrp="1"/>
          </p:cNvSpPr>
          <p:nvPr>
            <p:ph idx="1"/>
          </p:nvPr>
        </p:nvSpPr>
        <p:spPr/>
        <p:txBody>
          <a:bodyPr>
            <a:normAutofit/>
          </a:bodyPr>
          <a:lstStyle/>
          <a:p>
            <a:r>
              <a:rPr lang="en-ZA" sz="2400" dirty="0" smtClean="0"/>
              <a:t>Constitutional powers granted in terms of sec. 156 of Constitution (</a:t>
            </a:r>
            <a:r>
              <a:rPr lang="en-ZA" sz="2400" dirty="0" err="1" smtClean="0"/>
              <a:t>Fedsure</a:t>
            </a:r>
            <a:r>
              <a:rPr lang="en-ZA" sz="2400" dirty="0" smtClean="0"/>
              <a:t> case);</a:t>
            </a:r>
          </a:p>
          <a:p>
            <a:r>
              <a:rPr lang="en-ZA" sz="2400" dirty="0" smtClean="0"/>
              <a:t>Policies not enforceable in court;</a:t>
            </a:r>
          </a:p>
          <a:p>
            <a:r>
              <a:rPr lang="en-ZA" sz="2400" dirty="0" smtClean="0"/>
              <a:t>Systems Act obligates municipalities to adopt by-laws to give effect to policies; ( credit control &amp; tariffs, rates)</a:t>
            </a:r>
          </a:p>
          <a:p>
            <a:r>
              <a:rPr lang="en-ZA" sz="2400" dirty="0" smtClean="0"/>
              <a:t>Municipalities exercise legislative an executive authority through implementation and administration of by-laws and legislation to govern on their functional areas; (Sec 11 Systems Act)</a:t>
            </a:r>
          </a:p>
          <a:p>
            <a:pPr>
              <a:buNone/>
            </a:pPr>
            <a:r>
              <a:rPr lang="en-ZA" sz="2400" dirty="0" smtClean="0"/>
              <a:t>	</a:t>
            </a:r>
            <a:endParaRPr lang="en-ZA"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Constitutional mandate of municipalities</a:t>
            </a:r>
            <a:endParaRPr lang="en-ZA" sz="3600" dirty="0"/>
          </a:p>
        </p:txBody>
      </p:sp>
      <p:sp>
        <p:nvSpPr>
          <p:cNvPr id="3" name="Content Placeholder 2"/>
          <p:cNvSpPr>
            <a:spLocks noGrp="1"/>
          </p:cNvSpPr>
          <p:nvPr>
            <p:ph idx="1"/>
          </p:nvPr>
        </p:nvSpPr>
        <p:spPr/>
        <p:txBody>
          <a:bodyPr>
            <a:normAutofit/>
          </a:bodyPr>
          <a:lstStyle/>
          <a:p>
            <a:pPr>
              <a:lnSpc>
                <a:spcPct val="80000"/>
              </a:lnSpc>
              <a:buClr>
                <a:schemeClr val="tx1"/>
              </a:buClr>
              <a:buNone/>
            </a:pPr>
            <a:r>
              <a:rPr lang="en-US" sz="2800" b="1" dirty="0" smtClean="0"/>
              <a:t>“The objects of local government are-</a:t>
            </a:r>
          </a:p>
          <a:p>
            <a:pPr marL="903288" indent="-903288">
              <a:lnSpc>
                <a:spcPct val="80000"/>
              </a:lnSpc>
              <a:buClr>
                <a:schemeClr val="tx1"/>
              </a:buClr>
              <a:buNone/>
            </a:pPr>
            <a:r>
              <a:rPr lang="en-US" sz="2800" dirty="0" smtClean="0"/>
              <a:t>     (a)	to provide democratic and accountable government for local communities</a:t>
            </a:r>
          </a:p>
          <a:p>
            <a:pPr marL="903288" indent="-903288">
              <a:lnSpc>
                <a:spcPct val="80000"/>
              </a:lnSpc>
              <a:buClr>
                <a:schemeClr val="tx1"/>
              </a:buClr>
              <a:buNone/>
            </a:pPr>
            <a:r>
              <a:rPr lang="en-US" sz="2800" dirty="0" smtClean="0"/>
              <a:t>     (b)	to ensure the provision of services to communities in a sustainable manner</a:t>
            </a:r>
          </a:p>
          <a:p>
            <a:pPr>
              <a:lnSpc>
                <a:spcPct val="80000"/>
              </a:lnSpc>
              <a:buClr>
                <a:schemeClr val="tx1"/>
              </a:buClr>
              <a:buNone/>
            </a:pPr>
            <a:r>
              <a:rPr lang="en-US" sz="2800" dirty="0" smtClean="0"/>
              <a:t>	(c)	to promote social and economical development</a:t>
            </a:r>
          </a:p>
          <a:p>
            <a:pPr>
              <a:lnSpc>
                <a:spcPct val="80000"/>
              </a:lnSpc>
              <a:buClr>
                <a:schemeClr val="tx1"/>
              </a:buClr>
              <a:buNone/>
            </a:pPr>
            <a:r>
              <a:rPr lang="en-US" sz="2800" dirty="0" smtClean="0"/>
              <a:t>	(d)	to promote a safe and healthy environment</a:t>
            </a:r>
          </a:p>
          <a:p>
            <a:pPr marL="903288" indent="-903288">
              <a:lnSpc>
                <a:spcPct val="80000"/>
              </a:lnSpc>
              <a:buClr>
                <a:schemeClr val="tx1"/>
              </a:buClr>
              <a:buNone/>
            </a:pPr>
            <a:r>
              <a:rPr lang="en-US" sz="2800" dirty="0" smtClean="0"/>
              <a:t>     (e)	to encourage the involvement of communities and organizations in the matters of local government”</a:t>
            </a:r>
            <a:endParaRPr lang="en-ZA"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Municipal examples</a:t>
            </a:r>
            <a:endParaRPr lang="en-ZA" sz="3200" b="1" dirty="0"/>
          </a:p>
        </p:txBody>
      </p:sp>
      <p:sp>
        <p:nvSpPr>
          <p:cNvPr id="3" name="Content Placeholder 2"/>
          <p:cNvSpPr>
            <a:spLocks noGrp="1"/>
          </p:cNvSpPr>
          <p:nvPr>
            <p:ph sz="half" idx="1"/>
          </p:nvPr>
        </p:nvSpPr>
        <p:spPr/>
        <p:txBody>
          <a:bodyPr/>
          <a:lstStyle/>
          <a:p>
            <a:r>
              <a:rPr lang="en-ZA" b="1" dirty="0" smtClean="0"/>
              <a:t>Illegal use of electricity;</a:t>
            </a:r>
          </a:p>
          <a:p>
            <a:pPr>
              <a:buNone/>
            </a:pPr>
            <a:r>
              <a:rPr lang="en-ZA" b="1" dirty="0" smtClean="0"/>
              <a:t>-  </a:t>
            </a:r>
            <a:r>
              <a:rPr lang="en-ZA" sz="2400" dirty="0" smtClean="0"/>
              <a:t>Loss of revenue;</a:t>
            </a:r>
          </a:p>
          <a:p>
            <a:pPr>
              <a:buNone/>
            </a:pPr>
            <a:r>
              <a:rPr lang="en-ZA" sz="2400" dirty="0" smtClean="0"/>
              <a:t>-  Cost of replacing damaged infrastructure;</a:t>
            </a:r>
            <a:endParaRPr lang="en-ZA" sz="2400" dirty="0"/>
          </a:p>
        </p:txBody>
      </p:sp>
      <p:pic>
        <p:nvPicPr>
          <p:cNvPr id="5" name="Picture 2" descr="cid:image003.jpg@01D012CC.D72AD040"/>
          <p:cNvPicPr>
            <a:picLocks noGrp="1" noChangeAspect="1" noChangeArrowheads="1"/>
          </p:cNvPicPr>
          <p:nvPr>
            <p:ph sz="half" idx="2"/>
          </p:nvPr>
        </p:nvPicPr>
        <p:blipFill>
          <a:blip r:embed="rId2" cstate="print"/>
          <a:srcRect/>
          <a:stretch>
            <a:fillRect/>
          </a:stretch>
        </p:blipFill>
        <p:spPr bwMode="auto">
          <a:xfrm>
            <a:off x="4644008" y="1916832"/>
            <a:ext cx="4038600" cy="342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Municipal examples cont…</a:t>
            </a:r>
            <a:endParaRPr lang="en-ZA" sz="3600" dirty="0"/>
          </a:p>
        </p:txBody>
      </p:sp>
      <p:sp>
        <p:nvSpPr>
          <p:cNvPr id="3" name="Content Placeholder 2"/>
          <p:cNvSpPr>
            <a:spLocks noGrp="1"/>
          </p:cNvSpPr>
          <p:nvPr>
            <p:ph sz="half" idx="1"/>
          </p:nvPr>
        </p:nvSpPr>
        <p:spPr/>
        <p:txBody>
          <a:bodyPr/>
          <a:lstStyle/>
          <a:p>
            <a:r>
              <a:rPr lang="en-ZA" b="1" dirty="0" smtClean="0"/>
              <a:t>Illegal use of water</a:t>
            </a:r>
          </a:p>
          <a:p>
            <a:pPr>
              <a:buNone/>
            </a:pPr>
            <a:r>
              <a:rPr lang="en-ZA" b="1" dirty="0" smtClean="0"/>
              <a:t> - </a:t>
            </a:r>
            <a:r>
              <a:rPr lang="en-ZA" dirty="0" smtClean="0"/>
              <a:t>loss of revenue;</a:t>
            </a:r>
          </a:p>
          <a:p>
            <a:pPr>
              <a:buNone/>
            </a:pPr>
            <a:r>
              <a:rPr lang="en-ZA" dirty="0" smtClean="0"/>
              <a:t> - cost of replacement of infrastructure</a:t>
            </a:r>
            <a:endParaRPr lang="en-ZA" dirty="0"/>
          </a:p>
        </p:txBody>
      </p:sp>
      <p:pic>
        <p:nvPicPr>
          <p:cNvPr id="5" name="Picture 2" descr="C:\Users\Danie\OPLEIDING\CAPE TECH\POSTERS\stealing water.jpg"/>
          <p:cNvPicPr>
            <a:picLocks noGrp="1" noChangeAspect="1" noChangeArrowheads="1"/>
          </p:cNvPicPr>
          <p:nvPr>
            <p:ph sz="half" idx="2"/>
          </p:nvPr>
        </p:nvPicPr>
        <p:blipFill>
          <a:blip r:embed="rId2" cstate="print"/>
          <a:srcRect/>
          <a:stretch>
            <a:fillRect/>
          </a:stretch>
        </p:blipFill>
        <p:spPr bwMode="auto">
          <a:xfrm>
            <a:off x="4283968" y="1772816"/>
            <a:ext cx="4288532" cy="374441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Municipal examples cont…..</a:t>
            </a:r>
            <a:endParaRPr lang="en-ZA" sz="3600" dirty="0"/>
          </a:p>
        </p:txBody>
      </p:sp>
      <p:sp>
        <p:nvSpPr>
          <p:cNvPr id="3" name="Content Placeholder 2"/>
          <p:cNvSpPr>
            <a:spLocks noGrp="1"/>
          </p:cNvSpPr>
          <p:nvPr>
            <p:ph sz="half" idx="1"/>
          </p:nvPr>
        </p:nvSpPr>
        <p:spPr/>
        <p:txBody>
          <a:bodyPr>
            <a:normAutofit/>
          </a:bodyPr>
          <a:lstStyle/>
          <a:p>
            <a:r>
              <a:rPr lang="en-ZA" sz="2400" b="1" dirty="0" smtClean="0"/>
              <a:t>Uncontrolled informal trading;</a:t>
            </a:r>
          </a:p>
          <a:p>
            <a:pPr>
              <a:buNone/>
            </a:pPr>
            <a:r>
              <a:rPr lang="en-ZA" sz="2400" dirty="0" smtClean="0"/>
              <a:t> -  loss of opportunities for local traders;</a:t>
            </a:r>
          </a:p>
          <a:p>
            <a:pPr>
              <a:buNone/>
            </a:pPr>
            <a:r>
              <a:rPr lang="en-ZA" sz="2400" dirty="0" smtClean="0"/>
              <a:t> - cost of cleaning up operations;</a:t>
            </a:r>
          </a:p>
          <a:p>
            <a:pPr>
              <a:buNone/>
            </a:pPr>
            <a:r>
              <a:rPr lang="en-ZA" sz="2400" dirty="0" smtClean="0"/>
              <a:t> - promotion of trading in counterfeit goods;</a:t>
            </a:r>
            <a:endParaRPr lang="en-ZA" sz="2400" dirty="0"/>
          </a:p>
        </p:txBody>
      </p:sp>
      <p:pic>
        <p:nvPicPr>
          <p:cNvPr id="5" name="Picture 2" descr="C:\Users\Danie\BESTUURSOUDIT\Lesedi\100_2224.JPG"/>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Municipal examples cont….</a:t>
            </a:r>
            <a:endParaRPr lang="en-ZA" sz="3600" dirty="0"/>
          </a:p>
        </p:txBody>
      </p:sp>
      <p:sp>
        <p:nvSpPr>
          <p:cNvPr id="3" name="Content Placeholder 2"/>
          <p:cNvSpPr>
            <a:spLocks noGrp="1"/>
          </p:cNvSpPr>
          <p:nvPr>
            <p:ph sz="half" idx="1"/>
          </p:nvPr>
        </p:nvSpPr>
        <p:spPr/>
        <p:txBody>
          <a:bodyPr/>
          <a:lstStyle/>
          <a:p>
            <a:r>
              <a:rPr lang="en-ZA" b="1" dirty="0" smtClean="0"/>
              <a:t>Urban decay &amp; building control</a:t>
            </a:r>
          </a:p>
          <a:p>
            <a:pPr>
              <a:buNone/>
            </a:pPr>
            <a:r>
              <a:rPr lang="en-ZA" b="1" dirty="0" smtClean="0"/>
              <a:t> - </a:t>
            </a:r>
            <a:r>
              <a:rPr lang="en-ZA" sz="2400" dirty="0" smtClean="0"/>
              <a:t>decline in property values;</a:t>
            </a:r>
          </a:p>
          <a:p>
            <a:pPr>
              <a:buNone/>
            </a:pPr>
            <a:r>
              <a:rPr lang="en-ZA" sz="2400" dirty="0" smtClean="0"/>
              <a:t> -  businesses re-locating;</a:t>
            </a:r>
          </a:p>
          <a:p>
            <a:pPr>
              <a:buNone/>
            </a:pPr>
            <a:r>
              <a:rPr lang="en-ZA" sz="2400" dirty="0" smtClean="0"/>
              <a:t> -  loss of jobs;</a:t>
            </a:r>
          </a:p>
          <a:p>
            <a:pPr>
              <a:buNone/>
            </a:pPr>
            <a:r>
              <a:rPr lang="en-ZA" sz="2400" dirty="0" smtClean="0"/>
              <a:t> -  loss of investment opportunities;</a:t>
            </a:r>
          </a:p>
          <a:p>
            <a:pPr>
              <a:buNone/>
            </a:pPr>
            <a:r>
              <a:rPr lang="en-ZA" sz="2400" dirty="0" smtClean="0"/>
              <a:t>(CCID example)</a:t>
            </a:r>
            <a:endParaRPr lang="en-ZA" sz="2400" dirty="0"/>
          </a:p>
        </p:txBody>
      </p:sp>
      <p:pic>
        <p:nvPicPr>
          <p:cNvPr id="5" name="Picture 2" descr="C:\Users\Danie\BESTUURSOUDIT\Lesedi\100_2221.JPG"/>
          <p:cNvPicPr>
            <a:picLocks noGrp="1" noChangeAspect="1" noChangeArrowheads="1"/>
          </p:cNvPicPr>
          <p:nvPr>
            <p:ph sz="half" idx="2"/>
          </p:nvPr>
        </p:nvPicPr>
        <p:blipFill>
          <a:blip r:embed="rId2" cstate="print"/>
          <a:srcRect/>
          <a:stretch>
            <a:fillRect/>
          </a:stretch>
        </p:blipFill>
        <p:spPr bwMode="auto">
          <a:xfrm>
            <a:off x="4644008" y="2276872"/>
            <a:ext cx="4038600" cy="30289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Municipal examples cont…..</a:t>
            </a:r>
            <a:endParaRPr lang="en-ZA" sz="3600" dirty="0"/>
          </a:p>
        </p:txBody>
      </p:sp>
      <p:sp>
        <p:nvSpPr>
          <p:cNvPr id="3" name="Content Placeholder 2"/>
          <p:cNvSpPr>
            <a:spLocks noGrp="1"/>
          </p:cNvSpPr>
          <p:nvPr>
            <p:ph sz="half" idx="1"/>
          </p:nvPr>
        </p:nvSpPr>
        <p:spPr/>
        <p:txBody>
          <a:bodyPr/>
          <a:lstStyle/>
          <a:p>
            <a:r>
              <a:rPr lang="en-ZA" b="1" dirty="0" smtClean="0"/>
              <a:t>Municipal Health;</a:t>
            </a:r>
          </a:p>
          <a:p>
            <a:pPr>
              <a:buFontTx/>
              <a:buChar char="-"/>
            </a:pPr>
            <a:r>
              <a:rPr lang="en-ZA" sz="2400" dirty="0" smtClean="0"/>
              <a:t>Food control;</a:t>
            </a:r>
          </a:p>
          <a:p>
            <a:pPr>
              <a:buFontTx/>
              <a:buChar char="-"/>
            </a:pPr>
            <a:r>
              <a:rPr lang="en-ZA" sz="2400" dirty="0" smtClean="0"/>
              <a:t>Waste management;</a:t>
            </a:r>
          </a:p>
          <a:p>
            <a:pPr>
              <a:buNone/>
            </a:pPr>
            <a:r>
              <a:rPr lang="en-ZA" sz="2400" dirty="0" smtClean="0"/>
              <a:t>      - industrial waste,</a:t>
            </a:r>
          </a:p>
          <a:p>
            <a:pPr>
              <a:buNone/>
            </a:pPr>
            <a:r>
              <a:rPr lang="en-ZA" sz="2400" dirty="0" smtClean="0"/>
              <a:t>      - medical waste;</a:t>
            </a:r>
          </a:p>
          <a:p>
            <a:pPr>
              <a:buFontTx/>
              <a:buChar char="-"/>
            </a:pPr>
            <a:r>
              <a:rPr lang="en-ZA" sz="2400" dirty="0" smtClean="0"/>
              <a:t>Environmental pollution;</a:t>
            </a:r>
          </a:p>
          <a:p>
            <a:pPr>
              <a:buNone/>
            </a:pPr>
            <a:r>
              <a:rPr lang="en-ZA" sz="2400" dirty="0" smtClean="0"/>
              <a:t>	-  air quality</a:t>
            </a:r>
          </a:p>
          <a:p>
            <a:pPr>
              <a:buNone/>
            </a:pPr>
            <a:r>
              <a:rPr lang="en-ZA" sz="2400" dirty="0" smtClean="0"/>
              <a:t>	-  ground pollution</a:t>
            </a:r>
          </a:p>
          <a:p>
            <a:pPr>
              <a:buNone/>
            </a:pPr>
            <a:r>
              <a:rPr lang="en-ZA" sz="2400" dirty="0" smtClean="0"/>
              <a:t>	-  water pollution</a:t>
            </a:r>
          </a:p>
          <a:p>
            <a:pPr>
              <a:buFontTx/>
              <a:buChar char="-"/>
            </a:pPr>
            <a:endParaRPr lang="en-ZA" sz="2400" dirty="0"/>
          </a:p>
        </p:txBody>
      </p:sp>
      <p:pic>
        <p:nvPicPr>
          <p:cNvPr id="5" name="Content Placeholder 4" descr="CONDUCT FOOD MONITORING (1)"/>
          <p:cNvPicPr>
            <a:picLocks noGrp="1" noChangeAspect="1" noChangeArrowheads="1"/>
          </p:cNvPicPr>
          <p:nvPr>
            <p:ph sz="half" idx="2"/>
          </p:nvPr>
        </p:nvPicPr>
        <p:blipFill>
          <a:blip r:embed="rId2" cstate="print"/>
          <a:srcRect/>
          <a:stretch>
            <a:fillRect/>
          </a:stretch>
        </p:blipFill>
        <p:spPr bwMode="auto">
          <a:xfrm>
            <a:off x="4648200" y="2155858"/>
            <a:ext cx="4038600" cy="3414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dirty="0" smtClean="0"/>
              <a:t>Municipal examples cont….</a:t>
            </a:r>
            <a:endParaRPr lang="en-ZA" sz="3600" dirty="0"/>
          </a:p>
        </p:txBody>
      </p:sp>
      <p:sp>
        <p:nvSpPr>
          <p:cNvPr id="6" name="Content Placeholder 5"/>
          <p:cNvSpPr>
            <a:spLocks noGrp="1"/>
          </p:cNvSpPr>
          <p:nvPr>
            <p:ph sz="half" idx="1"/>
          </p:nvPr>
        </p:nvSpPr>
        <p:spPr/>
        <p:txBody>
          <a:bodyPr/>
          <a:lstStyle/>
          <a:p>
            <a:r>
              <a:rPr lang="en-ZA" b="1" dirty="0" smtClean="0"/>
              <a:t>Fire Safety</a:t>
            </a:r>
          </a:p>
          <a:p>
            <a:pPr>
              <a:buNone/>
            </a:pPr>
            <a:r>
              <a:rPr lang="en-ZA" b="1" dirty="0" smtClean="0"/>
              <a:t>    </a:t>
            </a:r>
            <a:r>
              <a:rPr lang="en-ZA" dirty="0" smtClean="0"/>
              <a:t>- pro active or re-active?</a:t>
            </a:r>
          </a:p>
          <a:p>
            <a:pPr marL="450850" indent="-450850">
              <a:buNone/>
            </a:pPr>
            <a:r>
              <a:rPr lang="en-ZA" b="1" dirty="0" smtClean="0"/>
              <a:t>    </a:t>
            </a:r>
            <a:r>
              <a:rPr lang="en-ZA" dirty="0" smtClean="0"/>
              <a:t>- cost of fire fighting operations;</a:t>
            </a:r>
          </a:p>
          <a:p>
            <a:pPr marL="450850" indent="-450850">
              <a:buNone/>
            </a:pPr>
            <a:r>
              <a:rPr lang="en-ZA" b="1" dirty="0" smtClean="0"/>
              <a:t>    </a:t>
            </a:r>
            <a:r>
              <a:rPr lang="en-ZA" dirty="0" smtClean="0"/>
              <a:t>- loss of jobs – and life;</a:t>
            </a:r>
          </a:p>
          <a:p>
            <a:pPr marL="450850" indent="-450850">
              <a:buNone/>
            </a:pPr>
            <a:r>
              <a:rPr lang="en-ZA" dirty="0" smtClean="0"/>
              <a:t>    - impact on insurance industry;</a:t>
            </a:r>
          </a:p>
          <a:p>
            <a:pPr>
              <a:buNone/>
            </a:pPr>
            <a:r>
              <a:rPr lang="en-ZA" b="1" dirty="0" smtClean="0"/>
              <a:t> </a:t>
            </a:r>
            <a:endParaRPr lang="en-ZA" b="1" dirty="0"/>
          </a:p>
        </p:txBody>
      </p:sp>
      <p:pic>
        <p:nvPicPr>
          <p:cNvPr id="8" name="Picture 2" descr="C:\Documents and Settings\Danie Nel\My Documents\OPLEIDING\CLASS PRESENTATION\CWDM FIRE DEPT\FIRE PHOTOS\ Brand06(nuus)wk.jpg"/>
          <p:cNvPicPr>
            <a:picLocks noGrp="1" noChangeAspect="1" noChangeArrowheads="1"/>
          </p:cNvPicPr>
          <p:nvPr>
            <p:ph sz="half" idx="2"/>
          </p:nvPr>
        </p:nvPicPr>
        <p:blipFill>
          <a:blip r:embed="rId2" cstate="print"/>
          <a:srcRect/>
          <a:stretch>
            <a:fillRect/>
          </a:stretch>
        </p:blipFill>
        <p:spPr bwMode="auto">
          <a:xfrm>
            <a:off x="4499992" y="1844824"/>
            <a:ext cx="4186808"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Municipal examples cont…..</a:t>
            </a:r>
            <a:endParaRPr lang="en-ZA" sz="3600" dirty="0"/>
          </a:p>
        </p:txBody>
      </p:sp>
      <p:sp>
        <p:nvSpPr>
          <p:cNvPr id="3" name="Content Placeholder 2"/>
          <p:cNvSpPr>
            <a:spLocks noGrp="1"/>
          </p:cNvSpPr>
          <p:nvPr>
            <p:ph sz="half" idx="1"/>
          </p:nvPr>
        </p:nvSpPr>
        <p:spPr/>
        <p:txBody>
          <a:bodyPr/>
          <a:lstStyle/>
          <a:p>
            <a:r>
              <a:rPr lang="en-ZA" b="1" dirty="0" smtClean="0"/>
              <a:t>Second Hand Goods Act, 2009</a:t>
            </a:r>
          </a:p>
          <a:p>
            <a:pPr>
              <a:buFontTx/>
              <a:buChar char="-"/>
            </a:pPr>
            <a:r>
              <a:rPr lang="en-ZA" sz="2400" dirty="0" smtClean="0"/>
              <a:t>Municipalities loose millions per annum through cable theft, manhole covers, fittings, etc.</a:t>
            </a:r>
          </a:p>
          <a:p>
            <a:pPr>
              <a:buFontTx/>
              <a:buChar char="-"/>
            </a:pPr>
            <a:r>
              <a:rPr lang="en-ZA" sz="2400" dirty="0" smtClean="0"/>
              <a:t>Impact on business operations, transport, etc.</a:t>
            </a:r>
          </a:p>
          <a:p>
            <a:pPr>
              <a:buFontTx/>
              <a:buChar char="-"/>
            </a:pPr>
            <a:r>
              <a:rPr lang="en-ZA" sz="2400" dirty="0" smtClean="0"/>
              <a:t>Yet dealers still operate;</a:t>
            </a:r>
          </a:p>
          <a:p>
            <a:pPr>
              <a:buFontTx/>
              <a:buChar char="-"/>
            </a:pPr>
            <a:endParaRPr lang="en-ZA" sz="2400" dirty="0" smtClean="0"/>
          </a:p>
          <a:p>
            <a:pPr>
              <a:buFontTx/>
              <a:buChar char="-"/>
            </a:pPr>
            <a:endParaRPr lang="en-ZA" b="1" dirty="0" smtClean="0"/>
          </a:p>
          <a:p>
            <a:pPr>
              <a:buNone/>
            </a:pPr>
            <a:endParaRPr lang="en-ZA" b="1" dirty="0" smtClean="0"/>
          </a:p>
        </p:txBody>
      </p:sp>
      <p:pic>
        <p:nvPicPr>
          <p:cNvPr id="15362" name="Picture 2" descr="C:\Users\Danie Nel\Google Drive\IMPS-SA CONFERENCE\2017 NMMU CONFERENCE\cable-theft-use.jpg"/>
          <p:cNvPicPr>
            <a:picLocks noGrp="1" noChangeAspect="1" noChangeArrowheads="1"/>
          </p:cNvPicPr>
          <p:nvPr>
            <p:ph sz="half" idx="2"/>
          </p:nvPr>
        </p:nvPicPr>
        <p:blipFill>
          <a:blip r:embed="rId2" cstate="print"/>
          <a:srcRect/>
          <a:stretch>
            <a:fillRect/>
          </a:stretch>
        </p:blipFill>
        <p:spPr bwMode="auto">
          <a:xfrm>
            <a:off x="4860032" y="1916832"/>
            <a:ext cx="3744416" cy="35283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4232382674"/>
              </p:ext>
            </p:extLst>
          </p:nvPr>
        </p:nvGraphicFramePr>
        <p:xfrm>
          <a:off x="3851920" y="3212976"/>
          <a:ext cx="1296987" cy="490537"/>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3" imgW="1296360" imgH="491040" progId="Package">
                  <p:embed/>
                </p:oleObj>
              </mc:Choice>
              <mc:Fallback>
                <p:oleObj name="Packager Shell Object" showAsIcon="1" r:id="rId3" imgW="1296360" imgH="491040" progId="Package">
                  <p:embed/>
                  <p:pic>
                    <p:nvPicPr>
                      <p:cNvPr id="0" name="Picture 3"/>
                      <p:cNvPicPr>
                        <a:picLocks noChangeAspect="1" noChangeArrowheads="1"/>
                      </p:cNvPicPr>
                      <p:nvPr/>
                    </p:nvPicPr>
                    <p:blipFill>
                      <a:blip r:embed="rId4"/>
                      <a:srcRect/>
                      <a:stretch>
                        <a:fillRect/>
                      </a:stretch>
                    </p:blipFill>
                    <p:spPr bwMode="auto">
                      <a:xfrm>
                        <a:off x="3851920" y="3212976"/>
                        <a:ext cx="129698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600" dirty="0" smtClean="0"/>
              <a:t>Municipal examples cont…..</a:t>
            </a:r>
            <a:endParaRPr lang="en-ZA" sz="3600" dirty="0"/>
          </a:p>
        </p:txBody>
      </p:sp>
      <p:sp>
        <p:nvSpPr>
          <p:cNvPr id="6" name="Content Placeholder 5"/>
          <p:cNvSpPr>
            <a:spLocks noGrp="1"/>
          </p:cNvSpPr>
          <p:nvPr>
            <p:ph sz="half" idx="1"/>
          </p:nvPr>
        </p:nvSpPr>
        <p:spPr>
          <a:xfrm>
            <a:off x="457200" y="1600200"/>
            <a:ext cx="4474840" cy="4525963"/>
          </a:xfrm>
        </p:spPr>
        <p:txBody>
          <a:bodyPr/>
          <a:lstStyle/>
          <a:p>
            <a:r>
              <a:rPr lang="en-ZA" b="1" dirty="0" smtClean="0"/>
              <a:t>Violent protests- Why?</a:t>
            </a:r>
          </a:p>
          <a:p>
            <a:pPr>
              <a:buNone/>
            </a:pPr>
            <a:r>
              <a:rPr lang="en-ZA" b="1" dirty="0" smtClean="0"/>
              <a:t> - </a:t>
            </a:r>
            <a:r>
              <a:rPr lang="en-ZA" sz="2400" dirty="0" smtClean="0"/>
              <a:t>not always politically inspired;</a:t>
            </a:r>
          </a:p>
          <a:p>
            <a:pPr>
              <a:buNone/>
            </a:pPr>
            <a:r>
              <a:rPr lang="en-ZA" sz="2400" dirty="0" smtClean="0"/>
              <a:t> - lack of meaningful engagement with communities in decision making?;</a:t>
            </a:r>
          </a:p>
          <a:p>
            <a:pPr>
              <a:buNone/>
            </a:pPr>
            <a:r>
              <a:rPr lang="en-ZA" sz="2400" dirty="0" smtClean="0"/>
              <a:t>-  poor service delivery;</a:t>
            </a:r>
          </a:p>
          <a:p>
            <a:pPr>
              <a:buNone/>
            </a:pPr>
            <a:r>
              <a:rPr lang="en-ZA" sz="2400" dirty="0" smtClean="0"/>
              <a:t> - impact on local economic development (libraries, community halls &amp; municipal buildings)</a:t>
            </a:r>
            <a:endParaRPr lang="en-ZA" sz="2400" dirty="0"/>
          </a:p>
        </p:txBody>
      </p:sp>
      <p:pic>
        <p:nvPicPr>
          <p:cNvPr id="21506" name="Picture 2" descr="C:\Users\Danie Nel\Google Drive\IMPS-SA CONFERENCE\2017 NMMU CONFERENCE\protest.jpg"/>
          <p:cNvPicPr>
            <a:picLocks noGrp="1" noChangeAspect="1" noChangeArrowheads="1"/>
          </p:cNvPicPr>
          <p:nvPr>
            <p:ph sz="half" idx="2"/>
          </p:nvPr>
        </p:nvPicPr>
        <p:blipFill>
          <a:blip r:embed="rId2" cstate="print"/>
          <a:srcRect/>
          <a:stretch>
            <a:fillRect/>
          </a:stretch>
        </p:blipFill>
        <p:spPr bwMode="auto">
          <a:xfrm>
            <a:off x="4716016" y="2060848"/>
            <a:ext cx="3898776" cy="33123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Suggestions??</a:t>
            </a:r>
            <a:endParaRPr lang="en-ZA" sz="3600" dirty="0"/>
          </a:p>
        </p:txBody>
      </p:sp>
      <p:sp>
        <p:nvSpPr>
          <p:cNvPr id="3" name="Content Placeholder 2"/>
          <p:cNvSpPr>
            <a:spLocks noGrp="1"/>
          </p:cNvSpPr>
          <p:nvPr>
            <p:ph idx="1"/>
          </p:nvPr>
        </p:nvSpPr>
        <p:spPr/>
        <p:txBody>
          <a:bodyPr>
            <a:normAutofit fontScale="92500" lnSpcReduction="20000"/>
          </a:bodyPr>
          <a:lstStyle/>
          <a:p>
            <a:r>
              <a:rPr lang="en-ZA" sz="2400" dirty="0" smtClean="0"/>
              <a:t>LED strategies should realise that for residents to be productive in the economy, they need to be healthy, skilled, and that their basic needs be taken care of;</a:t>
            </a:r>
          </a:p>
          <a:p>
            <a:r>
              <a:rPr lang="en-ZA" sz="2400" dirty="0" smtClean="0"/>
              <a:t>Crime reduction through environmental design;  </a:t>
            </a:r>
          </a:p>
          <a:p>
            <a:r>
              <a:rPr lang="en-ZA" sz="2400" dirty="0" smtClean="0"/>
              <a:t>Develop  &amp; implement by-laws with a purpose;</a:t>
            </a:r>
          </a:p>
          <a:p>
            <a:pPr>
              <a:buNone/>
            </a:pPr>
            <a:r>
              <a:rPr lang="en-ZA" sz="2400" dirty="0" smtClean="0"/>
              <a:t> -   </a:t>
            </a:r>
            <a:r>
              <a:rPr lang="en-ZA" sz="2000" dirty="0" smtClean="0"/>
              <a:t>estuary management (</a:t>
            </a:r>
            <a:r>
              <a:rPr lang="en-ZA" sz="2000" dirty="0" err="1" smtClean="0"/>
              <a:t>Bergrivier</a:t>
            </a:r>
            <a:r>
              <a:rPr lang="en-ZA" sz="2000" dirty="0" smtClean="0"/>
              <a:t> –  promoting economic opportunities through protection of environment and marine living resources but at the same time providing for local fishermen to access resources)</a:t>
            </a:r>
          </a:p>
          <a:p>
            <a:pPr>
              <a:buNone/>
            </a:pPr>
            <a:r>
              <a:rPr lang="en-ZA" sz="2000" dirty="0" smtClean="0"/>
              <a:t> -     building by-law – (</a:t>
            </a:r>
            <a:r>
              <a:rPr lang="en-ZA" sz="2000" dirty="0" err="1" smtClean="0"/>
              <a:t>Swartland</a:t>
            </a:r>
            <a:r>
              <a:rPr lang="en-ZA" sz="2000" dirty="0" smtClean="0"/>
              <a:t> – enhanced revenue to provide services and quality control)</a:t>
            </a:r>
          </a:p>
          <a:p>
            <a:pPr>
              <a:buNone/>
            </a:pPr>
            <a:r>
              <a:rPr lang="en-ZA" sz="2000" dirty="0" smtClean="0"/>
              <a:t> -    special rating areas (</a:t>
            </a:r>
            <a:r>
              <a:rPr lang="en-ZA" sz="2000" dirty="0" err="1" smtClean="0"/>
              <a:t>Breede</a:t>
            </a:r>
            <a:r>
              <a:rPr lang="en-ZA" sz="2000" dirty="0" smtClean="0"/>
              <a:t> Valley – promoting economic development through investment opportunities because of crime reduction and enhanced service delivery)</a:t>
            </a:r>
          </a:p>
          <a:p>
            <a:r>
              <a:rPr lang="en-ZA" sz="2400" dirty="0" smtClean="0"/>
              <a:t>Establishment of municipal courts with dedicated prosecutors who are trained to understand municipal legislation – regional courts for smaller municipalities??</a:t>
            </a:r>
          </a:p>
          <a:p>
            <a:pPr>
              <a:buNone/>
            </a:pPr>
            <a:endParaRPr lang="en-ZA"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Solutions cont….</a:t>
            </a:r>
            <a:endParaRPr lang="en-ZA" sz="3600" dirty="0"/>
          </a:p>
        </p:txBody>
      </p:sp>
      <p:sp>
        <p:nvSpPr>
          <p:cNvPr id="3" name="Content Placeholder 2"/>
          <p:cNvSpPr>
            <a:spLocks noGrp="1"/>
          </p:cNvSpPr>
          <p:nvPr>
            <p:ph idx="1"/>
          </p:nvPr>
        </p:nvSpPr>
        <p:spPr/>
        <p:txBody>
          <a:bodyPr/>
          <a:lstStyle/>
          <a:p>
            <a:r>
              <a:rPr lang="en-ZA" sz="2400" dirty="0" smtClean="0"/>
              <a:t>Quality training and </a:t>
            </a:r>
            <a:r>
              <a:rPr lang="en-ZA" sz="2400" dirty="0" err="1" smtClean="0"/>
              <a:t>capacitation</a:t>
            </a:r>
            <a:r>
              <a:rPr lang="en-ZA" sz="2400" dirty="0" smtClean="0"/>
              <a:t> of enforcement officials;</a:t>
            </a:r>
          </a:p>
          <a:p>
            <a:r>
              <a:rPr lang="en-ZA" sz="2400" dirty="0" smtClean="0"/>
              <a:t>Multi agency approach – not forgetting to include the communities that are affected.</a:t>
            </a:r>
          </a:p>
          <a:p>
            <a:pPr>
              <a:buNone/>
            </a:pPr>
            <a:endParaRPr lang="en-ZA" sz="2400" dirty="0" smtClean="0"/>
          </a:p>
          <a:p>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ZA" sz="4800" dirty="0" smtClean="0"/>
              <a:t>THANK YOU!</a:t>
            </a:r>
            <a:endParaRPr lang="en-ZA" sz="4800" dirty="0"/>
          </a:p>
        </p:txBody>
      </p:sp>
      <p:sp>
        <p:nvSpPr>
          <p:cNvPr id="4" name="Subtitle 3"/>
          <p:cNvSpPr>
            <a:spLocks noGrp="1"/>
          </p:cNvSpPr>
          <p:nvPr>
            <p:ph type="subTitle" idx="1"/>
          </p:nvPr>
        </p:nvSpPr>
        <p:spPr/>
        <p:txBody>
          <a:bodyPr/>
          <a:lstStyle/>
          <a:p>
            <a:r>
              <a:rPr lang="en-ZA" dirty="0" smtClean="0"/>
              <a:t>Danie Nel</a:t>
            </a:r>
          </a:p>
          <a:p>
            <a:r>
              <a:rPr lang="en-ZA" dirty="0" smtClean="0">
                <a:hlinkClick r:id="rId2"/>
              </a:rPr>
              <a:t>danie@munstelcw.co.za</a:t>
            </a:r>
            <a:r>
              <a:rPr lang="en-ZA" dirty="0" smtClean="0"/>
              <a:t> </a:t>
            </a:r>
          </a:p>
          <a:p>
            <a:r>
              <a:rPr lang="en-ZA" dirty="0" smtClean="0"/>
              <a:t>Mobile: 084 580 3309</a:t>
            </a:r>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2800" dirty="0" smtClean="0"/>
              <a:t>References</a:t>
            </a:r>
            <a:endParaRPr lang="en-ZA" sz="2800" dirty="0"/>
          </a:p>
        </p:txBody>
      </p:sp>
      <p:sp>
        <p:nvSpPr>
          <p:cNvPr id="4" name="Content Placeholder 3"/>
          <p:cNvSpPr>
            <a:spLocks noGrp="1"/>
          </p:cNvSpPr>
          <p:nvPr>
            <p:ph idx="1"/>
          </p:nvPr>
        </p:nvSpPr>
        <p:spPr/>
        <p:txBody>
          <a:bodyPr>
            <a:normAutofit/>
          </a:bodyPr>
          <a:lstStyle/>
          <a:p>
            <a:r>
              <a:rPr lang="en-ZA" sz="2000" dirty="0" smtClean="0"/>
              <a:t> Local Government Turnaround Strategy – </a:t>
            </a:r>
            <a:r>
              <a:rPr lang="en-ZA" sz="2000" dirty="0" smtClean="0">
                <a:hlinkClick r:id="rId2"/>
              </a:rPr>
              <a:t>http://lgict.org.za/document/local-government-turnaround-strategy-lgtas-2009</a:t>
            </a:r>
            <a:r>
              <a:rPr lang="en-ZA" sz="2000" dirty="0" smtClean="0"/>
              <a:t> </a:t>
            </a:r>
          </a:p>
          <a:p>
            <a:r>
              <a:rPr lang="en-ZA" sz="2000" dirty="0" smtClean="0"/>
              <a:t>National Crime Prevention Strategy - </a:t>
            </a:r>
            <a:r>
              <a:rPr lang="en-ZA" sz="2000" dirty="0" smtClean="0">
                <a:hlinkClick r:id="rId3"/>
              </a:rPr>
              <a:t>https://www.gov.za/documents/national-crime-prevention-strategy-summary</a:t>
            </a:r>
            <a:r>
              <a:rPr lang="en-ZA" sz="2000" dirty="0" smtClean="0"/>
              <a:t> </a:t>
            </a:r>
          </a:p>
          <a:p>
            <a:r>
              <a:rPr lang="en-ZA" sz="2000" dirty="0" smtClean="0"/>
              <a:t>National environmental Health Policy - </a:t>
            </a:r>
            <a:r>
              <a:rPr lang="en-ZA" sz="2000" dirty="0" smtClean="0">
                <a:hlinkClick r:id="rId4"/>
              </a:rPr>
              <a:t>https://cer.org.za/virtual-library/policy/national-environmental-health-policy-2013</a:t>
            </a:r>
            <a:r>
              <a:rPr lang="en-ZA" sz="2000" dirty="0" smtClean="0"/>
              <a:t> </a:t>
            </a:r>
            <a:endParaRPr lang="en-ZA"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 will look at......</a:t>
            </a:r>
            <a:endParaRPr lang="en-GB" b="1" dirty="0"/>
          </a:p>
        </p:txBody>
      </p:sp>
      <p:sp>
        <p:nvSpPr>
          <p:cNvPr id="3" name="Content Placeholder 2"/>
          <p:cNvSpPr>
            <a:spLocks noGrp="1"/>
          </p:cNvSpPr>
          <p:nvPr>
            <p:ph idx="1"/>
          </p:nvPr>
        </p:nvSpPr>
        <p:spPr>
          <a:xfrm>
            <a:off x="457200" y="1268760"/>
            <a:ext cx="8229600" cy="4857403"/>
          </a:xfrm>
        </p:spPr>
        <p:txBody>
          <a:bodyPr>
            <a:normAutofit/>
          </a:bodyPr>
          <a:lstStyle/>
          <a:p>
            <a:r>
              <a:rPr lang="en-GB" sz="2400" dirty="0" smtClean="0"/>
              <a:t>Law enforcement in general;</a:t>
            </a:r>
          </a:p>
          <a:p>
            <a:pPr>
              <a:buNone/>
            </a:pPr>
            <a:endParaRPr lang="en-GB" sz="2400" dirty="0" smtClean="0"/>
          </a:p>
          <a:p>
            <a:r>
              <a:rPr lang="en-GB" sz="2400" dirty="0" smtClean="0"/>
              <a:t>Law enforcement and local economic development</a:t>
            </a:r>
          </a:p>
          <a:p>
            <a:endParaRPr lang="en-GB" sz="2400" dirty="0" smtClean="0"/>
          </a:p>
          <a:p>
            <a:r>
              <a:rPr lang="en-GB" sz="2400" dirty="0" smtClean="0"/>
              <a:t>National and Municipal Perspective;</a:t>
            </a:r>
          </a:p>
          <a:p>
            <a:pPr>
              <a:buNone/>
            </a:pPr>
            <a:endParaRPr lang="en-GB" sz="2400" dirty="0" smtClean="0"/>
          </a:p>
          <a:p>
            <a:r>
              <a:rPr lang="en-GB" sz="2400" dirty="0" smtClean="0"/>
              <a:t>Suggestions;</a:t>
            </a:r>
          </a:p>
          <a:p>
            <a:pPr>
              <a:buNone/>
            </a:pPr>
            <a:endParaRPr lang="en-GB" sz="2400" dirty="0" smtClean="0"/>
          </a:p>
          <a:p>
            <a:pPr>
              <a:buNone/>
            </a:pPr>
            <a:endParaRPr lang="en-GB" dirty="0"/>
          </a:p>
        </p:txBody>
      </p:sp>
    </p:spTree>
    <p:extLst>
      <p:ext uri="{BB962C8B-B14F-4D97-AF65-F5344CB8AC3E}">
        <p14:creationId xmlns:p14="http://schemas.microsoft.com/office/powerpoint/2010/main" val="1348018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ZA" b="1" dirty="0" smtClean="0"/>
              <a:t>Law enforcement in general  </a:t>
            </a:r>
            <a:endParaRPr lang="en-ZA" b="1" dirty="0"/>
          </a:p>
        </p:txBody>
      </p:sp>
      <p:sp>
        <p:nvSpPr>
          <p:cNvPr id="3" name="Content Placeholder 2"/>
          <p:cNvSpPr>
            <a:spLocks noGrp="1"/>
          </p:cNvSpPr>
          <p:nvPr>
            <p:ph idx="1"/>
          </p:nvPr>
        </p:nvSpPr>
        <p:spPr/>
        <p:txBody>
          <a:bodyPr>
            <a:normAutofit/>
          </a:bodyPr>
          <a:lstStyle/>
          <a:p>
            <a:pPr marL="0" indent="0">
              <a:buNone/>
            </a:pPr>
            <a:r>
              <a:rPr lang="en-ZA" sz="2400" dirty="0" smtClean="0"/>
              <a:t>“Crime casts fear into the hearts of South Africans from all walks of life and prevents them from taking their rightful place in the development and growth of our country. It inhibits our citizens from communicating with one another freely, from engaging in economic activity and prevents entrepreneurs and investors from taking advantage of the opportunities which our country offers.”</a:t>
            </a:r>
          </a:p>
          <a:p>
            <a:pPr marL="0" indent="0">
              <a:buNone/>
            </a:pPr>
            <a:r>
              <a:rPr lang="en-ZA" sz="2400" i="1" dirty="0" smtClean="0"/>
              <a:t>(National Crime Prevention Strategy – Summary)</a:t>
            </a:r>
            <a:endParaRPr lang="en-ZA"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3600" b="1" dirty="0" smtClean="0"/>
              <a:t>Current state</a:t>
            </a:r>
            <a:endParaRPr lang="en-ZA" sz="3600" b="1" dirty="0"/>
          </a:p>
        </p:txBody>
      </p:sp>
      <p:sp>
        <p:nvSpPr>
          <p:cNvPr id="7" name="Content Placeholder 6"/>
          <p:cNvSpPr>
            <a:spLocks noGrp="1"/>
          </p:cNvSpPr>
          <p:nvPr>
            <p:ph idx="1"/>
          </p:nvPr>
        </p:nvSpPr>
        <p:spPr>
          <a:xfrm>
            <a:off x="457200" y="1268760"/>
            <a:ext cx="8229600" cy="4857403"/>
          </a:xfrm>
        </p:spPr>
        <p:txBody>
          <a:bodyPr>
            <a:normAutofit fontScale="25000" lnSpcReduction="20000"/>
          </a:bodyPr>
          <a:lstStyle/>
          <a:p>
            <a:r>
              <a:rPr lang="en-ZA" sz="9600" b="1" dirty="0" smtClean="0"/>
              <a:t>Law enforcement in general is not effective</a:t>
            </a:r>
            <a:r>
              <a:rPr lang="en-ZA" sz="9600" dirty="0" smtClean="0"/>
              <a:t>;</a:t>
            </a:r>
          </a:p>
          <a:p>
            <a:pPr>
              <a:buNone/>
            </a:pPr>
            <a:r>
              <a:rPr lang="en-ZA" sz="4400" dirty="0" smtClean="0"/>
              <a:t>-    </a:t>
            </a:r>
            <a:r>
              <a:rPr lang="en-ZA" sz="2400" dirty="0" smtClean="0"/>
              <a:t>       </a:t>
            </a:r>
            <a:r>
              <a:rPr lang="en-ZA" sz="9600" dirty="0" smtClean="0"/>
              <a:t>Lack of understanding of legislation and mandates at all levels;</a:t>
            </a:r>
          </a:p>
          <a:p>
            <a:pPr>
              <a:buFontTx/>
              <a:buChar char="-"/>
            </a:pPr>
            <a:r>
              <a:rPr lang="en-ZA" sz="9600" dirty="0" smtClean="0"/>
              <a:t>Officials not properly trained/appointed to enforce;</a:t>
            </a:r>
          </a:p>
          <a:p>
            <a:pPr>
              <a:buFontTx/>
              <a:buChar char="-"/>
            </a:pPr>
            <a:r>
              <a:rPr lang="en-ZA" sz="9600" dirty="0" smtClean="0"/>
              <a:t>Lack of equipment to enforce;</a:t>
            </a:r>
          </a:p>
          <a:p>
            <a:pPr>
              <a:buFontTx/>
              <a:buChar char="-"/>
            </a:pPr>
            <a:r>
              <a:rPr lang="en-ZA" sz="9600" dirty="0" smtClean="0"/>
              <a:t>Constitutional functions not properly defined, resulting in buck passing (grey areas – especially </a:t>
            </a:r>
            <a:r>
              <a:rPr lang="en-ZA" sz="9600" dirty="0" err="1" smtClean="0"/>
              <a:t>i.r.o</a:t>
            </a:r>
            <a:r>
              <a:rPr lang="en-ZA" sz="9600" dirty="0" smtClean="0"/>
              <a:t>. environmental legislation)</a:t>
            </a:r>
          </a:p>
          <a:p>
            <a:pPr>
              <a:buFontTx/>
              <a:buChar char="-"/>
            </a:pPr>
            <a:r>
              <a:rPr lang="en-ZA" sz="9600" dirty="0" smtClean="0"/>
              <a:t>Poor docket and case management;</a:t>
            </a:r>
          </a:p>
          <a:p>
            <a:pPr>
              <a:buFontTx/>
              <a:buChar char="-"/>
            </a:pPr>
            <a:r>
              <a:rPr lang="en-ZA" sz="9600" dirty="0" smtClean="0"/>
              <a:t>Corrupt officials;</a:t>
            </a:r>
          </a:p>
          <a:p>
            <a:pPr lvl="0">
              <a:buNone/>
            </a:pPr>
            <a:r>
              <a:rPr lang="en-US" sz="8000" dirty="0" smtClean="0"/>
              <a:t>	“The public servants most associated with corruption both for the citizens and the businesses appear to be the police. All surveys indicate that police officers are the most vulnerable to corruption, followed by customs, local government, home affairs and court officials;” (Corruption assessment report – 2003)</a:t>
            </a:r>
            <a:endParaRPr lang="en-ZA" sz="8000" dirty="0" smtClean="0"/>
          </a:p>
          <a:p>
            <a:pPr>
              <a:buFontTx/>
              <a:buChar char="-"/>
            </a:pPr>
            <a:endParaRPr lang="en-ZA" sz="9600" dirty="0" smtClean="0"/>
          </a:p>
          <a:p>
            <a:pPr>
              <a:buFontTx/>
              <a:buChar char="-"/>
            </a:pPr>
            <a:endParaRPr lang="en-ZA" sz="9600" dirty="0" smtClean="0"/>
          </a:p>
          <a:p>
            <a:pPr>
              <a:buFontTx/>
              <a:buChar char="-"/>
            </a:pPr>
            <a:endParaRPr lang="en-ZA" sz="9600" dirty="0" smtClean="0"/>
          </a:p>
          <a:p>
            <a:pPr>
              <a:buFontTx/>
              <a:buChar char="-"/>
            </a:pPr>
            <a:endParaRPr lang="en-ZA" sz="9600" dirty="0" smtClean="0"/>
          </a:p>
          <a:p>
            <a:pPr>
              <a:buNone/>
            </a:pPr>
            <a:endParaRPr lang="en-ZA" sz="9600" dirty="0" smtClean="0"/>
          </a:p>
          <a:p>
            <a:pPr>
              <a:buFontTx/>
              <a:buChar char="-"/>
            </a:pPr>
            <a:endParaRPr lang="en-ZA" sz="9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dirty="0" smtClean="0"/>
              <a:t>Current State cont….</a:t>
            </a:r>
            <a:endParaRPr lang="en-ZA" sz="3600" dirty="0"/>
          </a:p>
        </p:txBody>
      </p:sp>
      <p:sp>
        <p:nvSpPr>
          <p:cNvPr id="3" name="Content Placeholder 2"/>
          <p:cNvSpPr>
            <a:spLocks noGrp="1"/>
          </p:cNvSpPr>
          <p:nvPr>
            <p:ph idx="1"/>
          </p:nvPr>
        </p:nvSpPr>
        <p:spPr/>
        <p:txBody>
          <a:bodyPr>
            <a:normAutofit fontScale="92500" lnSpcReduction="10000"/>
          </a:bodyPr>
          <a:lstStyle/>
          <a:p>
            <a:pPr>
              <a:buFontTx/>
              <a:buChar char="-"/>
            </a:pPr>
            <a:r>
              <a:rPr lang="en-ZA" sz="2400" dirty="0" smtClean="0"/>
              <a:t>No accountability;</a:t>
            </a:r>
          </a:p>
          <a:p>
            <a:pPr>
              <a:buFontTx/>
              <a:buChar char="-"/>
            </a:pPr>
            <a:r>
              <a:rPr lang="en-ZA" sz="2400" dirty="0" smtClean="0"/>
              <a:t>Lack of management support in enforcement processes – (Legal admin., interdicts, etc.);</a:t>
            </a:r>
          </a:p>
          <a:p>
            <a:pPr>
              <a:buFontTx/>
              <a:buChar char="-"/>
            </a:pPr>
            <a:r>
              <a:rPr lang="en-ZA" sz="2400" dirty="0" smtClean="0"/>
              <a:t>Lack of co-operation/support from local prosecutors , courts and SAPS;</a:t>
            </a:r>
          </a:p>
          <a:p>
            <a:r>
              <a:rPr lang="en-ZA" sz="2400" dirty="0" smtClean="0"/>
              <a:t>Intergovernmental Relations Framework Act;</a:t>
            </a:r>
          </a:p>
          <a:p>
            <a:r>
              <a:rPr lang="en-ZA" sz="2400" dirty="0" smtClean="0"/>
              <a:t>Law enforcement not proactive, mostly reactive;</a:t>
            </a:r>
          </a:p>
          <a:p>
            <a:r>
              <a:rPr lang="en-ZA" sz="2400" dirty="0" smtClean="0"/>
              <a:t>Political interference;</a:t>
            </a:r>
          </a:p>
          <a:p>
            <a:pPr>
              <a:buNone/>
            </a:pPr>
            <a:r>
              <a:rPr lang="en-ZA" sz="2400" b="1" dirty="0" smtClean="0"/>
              <a:t>The result? total disregard for the law</a:t>
            </a:r>
            <a:r>
              <a:rPr lang="en-ZA" sz="2400" dirty="0" smtClean="0"/>
              <a:t> </a:t>
            </a:r>
          </a:p>
          <a:p>
            <a:pPr>
              <a:buNone/>
            </a:pPr>
            <a:r>
              <a:rPr lang="en-ZA" sz="2400" dirty="0" smtClean="0"/>
              <a:t> - </a:t>
            </a:r>
            <a:r>
              <a:rPr lang="en-ZA" sz="2400" dirty="0" err="1" smtClean="0"/>
              <a:t>Donkie</a:t>
            </a:r>
            <a:r>
              <a:rPr lang="en-ZA" sz="2400" dirty="0" smtClean="0"/>
              <a:t> </a:t>
            </a:r>
            <a:r>
              <a:rPr lang="en-ZA" sz="2400" dirty="0" err="1" smtClean="0"/>
              <a:t>Booysen</a:t>
            </a:r>
            <a:r>
              <a:rPr lang="en-ZA" sz="2400" dirty="0" smtClean="0"/>
              <a:t> shooting at Cape Town International;</a:t>
            </a:r>
          </a:p>
          <a:p>
            <a:pPr>
              <a:buNone/>
            </a:pPr>
            <a:r>
              <a:rPr lang="en-ZA" sz="2400" dirty="0" smtClean="0"/>
              <a:t> - Daylight high </a:t>
            </a:r>
            <a:r>
              <a:rPr lang="en-ZA" sz="2400" dirty="0" err="1" smtClean="0"/>
              <a:t>jackings</a:t>
            </a:r>
            <a:r>
              <a:rPr lang="en-ZA" sz="2400" dirty="0" smtClean="0"/>
              <a:t> and robberies on highways;</a:t>
            </a:r>
          </a:p>
          <a:p>
            <a:pPr>
              <a:buNone/>
            </a:pPr>
            <a:r>
              <a:rPr lang="en-ZA" sz="2400" dirty="0" smtClean="0"/>
              <a:t> - Shootings at night clubs in Stellenbosch and Cape Town;</a:t>
            </a:r>
            <a:endParaRPr lang="en-Z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National Perspective</a:t>
            </a:r>
            <a:endParaRPr lang="en-ZA" dirty="0"/>
          </a:p>
        </p:txBody>
      </p:sp>
      <p:sp>
        <p:nvSpPr>
          <p:cNvPr id="5" name="Content Placeholder 4"/>
          <p:cNvSpPr>
            <a:spLocks noGrp="1"/>
          </p:cNvSpPr>
          <p:nvPr>
            <p:ph sz="half" idx="1"/>
          </p:nvPr>
        </p:nvSpPr>
        <p:spPr>
          <a:xfrm>
            <a:off x="457200" y="1600200"/>
            <a:ext cx="4258816" cy="4525963"/>
          </a:xfrm>
        </p:spPr>
        <p:txBody>
          <a:bodyPr>
            <a:normAutofit/>
          </a:bodyPr>
          <a:lstStyle/>
          <a:p>
            <a:r>
              <a:rPr lang="en-ZA" b="1" dirty="0" smtClean="0"/>
              <a:t>Forestry:</a:t>
            </a:r>
          </a:p>
          <a:p>
            <a:pPr marL="177800" lvl="0" indent="-177800">
              <a:buNone/>
            </a:pPr>
            <a:r>
              <a:rPr lang="en-ZA" dirty="0" smtClean="0"/>
              <a:t>- </a:t>
            </a:r>
            <a:r>
              <a:rPr lang="en-ZA" sz="2400" dirty="0" smtClean="0"/>
              <a:t>destruction of natural resources denying communities within forestry areas opportunities for employment;</a:t>
            </a:r>
          </a:p>
          <a:p>
            <a:pPr lvl="0">
              <a:buNone/>
            </a:pPr>
            <a:r>
              <a:rPr lang="en-ZA" sz="2400" dirty="0" smtClean="0"/>
              <a:t> - environmental/economic impact of forests destroyed;</a:t>
            </a:r>
          </a:p>
          <a:p>
            <a:pPr lvl="0">
              <a:buNone/>
            </a:pPr>
            <a:r>
              <a:rPr lang="en-ZA" sz="2400" dirty="0" smtClean="0"/>
              <a:t> -  impact on tourism, etc</a:t>
            </a:r>
            <a:endParaRPr lang="en-ZA" sz="2400" b="1" dirty="0"/>
          </a:p>
        </p:txBody>
      </p:sp>
      <p:pic>
        <p:nvPicPr>
          <p:cNvPr id="8" name="Picture 2"/>
          <p:cNvPicPr>
            <a:picLocks noGrp="1" noChangeAspect="1" noChangeArrowheads="1"/>
          </p:cNvPicPr>
          <p:nvPr>
            <p:ph sz="half" idx="2"/>
          </p:nvPr>
        </p:nvPicPr>
        <p:blipFill>
          <a:blip r:embed="rId2" cstate="print"/>
          <a:srcRect/>
          <a:stretch>
            <a:fillRect/>
          </a:stretch>
        </p:blipFill>
        <p:spPr bwMode="auto">
          <a:xfrm>
            <a:off x="4648200" y="1844824"/>
            <a:ext cx="4038600"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National Perspective cont….</a:t>
            </a:r>
            <a:endParaRPr lang="en-ZA" dirty="0"/>
          </a:p>
        </p:txBody>
      </p:sp>
      <p:sp>
        <p:nvSpPr>
          <p:cNvPr id="3" name="Content Placeholder 2"/>
          <p:cNvSpPr>
            <a:spLocks noGrp="1"/>
          </p:cNvSpPr>
          <p:nvPr>
            <p:ph sz="half" idx="1"/>
          </p:nvPr>
        </p:nvSpPr>
        <p:spPr/>
        <p:txBody>
          <a:bodyPr>
            <a:normAutofit lnSpcReduction="10000"/>
          </a:bodyPr>
          <a:lstStyle/>
          <a:p>
            <a:r>
              <a:rPr lang="en-ZA" b="1" dirty="0" smtClean="0"/>
              <a:t>Environment</a:t>
            </a:r>
          </a:p>
          <a:p>
            <a:pPr lvl="0"/>
            <a:r>
              <a:rPr lang="en-ZA" dirty="0" smtClean="0"/>
              <a:t>Air pollution – diseases caused and medical costs;</a:t>
            </a:r>
          </a:p>
          <a:p>
            <a:pPr lvl="0"/>
            <a:r>
              <a:rPr lang="en-ZA" dirty="0" smtClean="0"/>
              <a:t>Water pollution – diseases caused and again medical costs; </a:t>
            </a:r>
          </a:p>
          <a:p>
            <a:pPr lvl="0"/>
            <a:r>
              <a:rPr lang="en-ZA" dirty="0" smtClean="0"/>
              <a:t>Illegal mining operations, economic impact, etc.</a:t>
            </a:r>
          </a:p>
          <a:p>
            <a:endParaRPr lang="en-ZA" b="1" dirty="0" smtClean="0"/>
          </a:p>
          <a:p>
            <a:endParaRPr lang="en-ZA" b="1" dirty="0"/>
          </a:p>
        </p:txBody>
      </p:sp>
      <p:pic>
        <p:nvPicPr>
          <p:cNvPr id="5" name="Content Placeholder 4" descr="Umkamaas-Giba-Kwaximba 038.jpg"/>
          <p:cNvPicPr>
            <a:picLocks noGrp="1" noChangeAspect="1"/>
          </p:cNvPicPr>
          <p:nvPr>
            <p:ph sz="half" idx="2"/>
          </p:nvPr>
        </p:nvPicPr>
        <p:blipFill>
          <a:blip r:embed="rId2" cstate="print"/>
          <a:stretch>
            <a:fillRect/>
          </a:stretch>
        </p:blipFill>
        <p:spPr>
          <a:xfrm>
            <a:off x="4648200" y="2348706"/>
            <a:ext cx="4038600" cy="3028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National Perspective cont…..</a:t>
            </a:r>
            <a:endParaRPr lang="en-ZA" dirty="0"/>
          </a:p>
        </p:txBody>
      </p:sp>
      <p:sp>
        <p:nvSpPr>
          <p:cNvPr id="3" name="Content Placeholder 2"/>
          <p:cNvSpPr>
            <a:spLocks noGrp="1"/>
          </p:cNvSpPr>
          <p:nvPr>
            <p:ph sz="half" idx="1"/>
          </p:nvPr>
        </p:nvSpPr>
        <p:spPr/>
        <p:txBody>
          <a:bodyPr>
            <a:normAutofit/>
          </a:bodyPr>
          <a:lstStyle/>
          <a:p>
            <a:pPr lvl="0"/>
            <a:r>
              <a:rPr lang="en-ZA" b="1" dirty="0" smtClean="0"/>
              <a:t>Agriculture:</a:t>
            </a:r>
          </a:p>
          <a:p>
            <a:pPr lvl="0"/>
            <a:r>
              <a:rPr lang="en-ZA" sz="2400" dirty="0" smtClean="0"/>
              <a:t>Economic impact of products stolen from farms, stock theft, etc,</a:t>
            </a:r>
          </a:p>
          <a:p>
            <a:pPr lvl="0"/>
            <a:r>
              <a:rPr lang="en-ZA" sz="2400" dirty="0" smtClean="0"/>
              <a:t>Cost of security systems to protect;</a:t>
            </a:r>
          </a:p>
          <a:p>
            <a:pPr lvl="0"/>
            <a:r>
              <a:rPr lang="en-ZA" sz="2400" dirty="0" smtClean="0"/>
              <a:t>Loss of employment opportunities, etc.</a:t>
            </a:r>
          </a:p>
          <a:p>
            <a:endParaRPr lang="en-ZA"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4648200" y="2348881"/>
            <a:ext cx="403860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321414"/>
      </a:accent1>
      <a:accent2>
        <a:srgbClr val="BCD4E6"/>
      </a:accent2>
      <a:accent3>
        <a:srgbClr val="DCDCDC"/>
      </a:accent3>
      <a:accent4>
        <a:srgbClr val="D6CADD"/>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1725</TotalTime>
  <Words>959</Words>
  <Application>Microsoft Office PowerPoint</Application>
  <PresentationFormat>On-screen Show (4:3)</PresentationFormat>
  <Paragraphs>140</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vt:lpstr>
      <vt:lpstr>LAW ENFORCEMENT: PROMOTING OR IMPEDING LOCAL ECONOMIC DEVELOPMENT?</vt:lpstr>
      <vt:lpstr>PowerPoint Presentation</vt:lpstr>
      <vt:lpstr>We will look at......</vt:lpstr>
      <vt:lpstr>Law enforcement in general  </vt:lpstr>
      <vt:lpstr>Current state</vt:lpstr>
      <vt:lpstr>Current State cont….</vt:lpstr>
      <vt:lpstr>National Perspective</vt:lpstr>
      <vt:lpstr>National Perspective cont….</vt:lpstr>
      <vt:lpstr>National Perspective cont…..</vt:lpstr>
      <vt:lpstr>Municipal perspective</vt:lpstr>
      <vt:lpstr>WHY DO MUNICIPALITIES LEGISLATE?</vt:lpstr>
      <vt:lpstr>Constitutional mandate of municipalities</vt:lpstr>
      <vt:lpstr>Municipal examples</vt:lpstr>
      <vt:lpstr>Municipal examples cont…</vt:lpstr>
      <vt:lpstr>Municipal examples cont…..</vt:lpstr>
      <vt:lpstr>Municipal examples cont….</vt:lpstr>
      <vt:lpstr>Municipal examples cont…..</vt:lpstr>
      <vt:lpstr>Municipal examples cont….</vt:lpstr>
      <vt:lpstr>Municipal examples cont…..</vt:lpstr>
      <vt:lpstr>Municipal examples cont…..</vt:lpstr>
      <vt:lpstr>Suggestions??</vt:lpstr>
      <vt:lpstr>Solutions cont….</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Conference Centre</cp:lastModifiedBy>
  <cp:revision>40</cp:revision>
  <dcterms:created xsi:type="dcterms:W3CDTF">2012-04-28T17:18:27Z</dcterms:created>
  <dcterms:modified xsi:type="dcterms:W3CDTF">2017-11-09T07:34:33Z</dcterms:modified>
</cp:coreProperties>
</file>